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embeddedFontLst>
    <p:embeddedFont>
      <p:font typeface="Libre Baskerville"/>
      <p:regular r:id="rId26"/>
    </p:embeddedFont>
    <p:embeddedFont>
      <p:font typeface="Libre Baskerville"/>
      <p:regular r:id="rId27"/>
    </p:embeddedFont>
    <p:embeddedFont>
      <p:font typeface="Libre Baskerville"/>
      <p:regular r:id="rId28"/>
    </p:embeddedFont>
    <p:embeddedFont>
      <p:font typeface="Libre Baskerville"/>
      <p:regular r:id="rId29"/>
    </p:embeddedFont>
    <p:embeddedFont>
      <p:font typeface="PT Serif"/>
      <p:regular r:id="rId30"/>
    </p:embeddedFont>
    <p:embeddedFont>
      <p:font typeface="PT Serif"/>
      <p:regular r:id="rId31"/>
    </p:embeddedFont>
    <p:embeddedFont>
      <p:font typeface="PT Serif"/>
      <p:regular r:id="rId32"/>
    </p:embeddedFont>
    <p:embeddedFont>
      <p:font typeface="PT Serif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I’ll present our work on detecting fraudulent providers using aggregated provider data. We’ll go through data preparation, modeling, evaluation, and insights.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32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Healthcare Provider Fraud Detection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81569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Uncovering Anomalies, Protecting Patients &amp; Pockets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0303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By: Aisha El Saadany - Habiba Amr - Omar Hatem - Ali Hesham - Abdelrahman Abualhuda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6427" y="0"/>
            <a:ext cx="893742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252" y="730687"/>
            <a:ext cx="7704296" cy="1028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Approach: Our Modeling Lineup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06252" y="2067401"/>
            <a:ext cx="77042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We employed a diverse set of machine learning models to capture various patterns of fraudulent behavior.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252" y="2956917"/>
            <a:ext cx="1028343" cy="15139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40216" y="3162538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Logistic Regression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440216" y="3607118"/>
            <a:ext cx="6470332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 strong baseline for binary classification, providing interpretable results.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252" y="4470916"/>
            <a:ext cx="1028343" cy="15139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40216" y="4676537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40216" y="5121116"/>
            <a:ext cx="6470332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 ensemble method known for its robustness and ability to handle complex interactions.Handles non-linear patterns, feature importance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52" y="5984915"/>
            <a:ext cx="1028343" cy="15139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0216" y="619053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XGBoost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440216" y="6635115"/>
            <a:ext cx="6470332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 highly efficient and powerful gradient boosting algorithm, High performance on imbalanced datasets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817959"/>
            <a:ext cx="131142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Separate your dataset into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training data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(to teach the model)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testing data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(to evaluate it).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758071" y="1240155"/>
            <a:ext cx="131142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80/20 split: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071" y="1662351"/>
            <a:ext cx="131142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80% for training, 20% for testing.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071" y="2084546"/>
            <a:ext cx="131142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Ensures enough data to train while keeping some unseen data for evaluation.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071" y="2506742"/>
            <a:ext cx="131142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Stratified by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PotentialFraud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: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071" y="2928938"/>
            <a:ext cx="1311425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Because fraud cases are rare, stratification ensures both training and test sets have roughly the same proportion of fraud/non-fraud cases.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071" y="3697605"/>
            <a:ext cx="131142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Prevents models from being biased toward the majority (non-fraud) class.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071" y="4531281"/>
            <a:ext cx="13114258" cy="30480"/>
          </a:xfrm>
          <a:prstGeom prst="roundRect">
            <a:avLst>
              <a:gd name="adj" fmla="val 106594"/>
            </a:avLst>
          </a:prstGeom>
          <a:solidFill>
            <a:srgbClr val="D9D4C9"/>
          </a:solidFill>
          <a:ln/>
        </p:spPr>
      </p:sp>
      <p:sp>
        <p:nvSpPr>
          <p:cNvPr id="10" name="Shape 8"/>
          <p:cNvSpPr/>
          <p:nvPr/>
        </p:nvSpPr>
        <p:spPr>
          <a:xfrm>
            <a:off x="1945838" y="4531221"/>
            <a:ext cx="30480" cy="649724"/>
          </a:xfrm>
          <a:prstGeom prst="roundRect">
            <a:avLst>
              <a:gd name="adj" fmla="val 106594"/>
            </a:avLst>
          </a:prstGeom>
          <a:solidFill>
            <a:srgbClr val="D9D4C9"/>
          </a:solidFill>
          <a:ln/>
        </p:spPr>
      </p:sp>
      <p:sp>
        <p:nvSpPr>
          <p:cNvPr id="11" name="Shape 9"/>
          <p:cNvSpPr/>
          <p:nvPr/>
        </p:nvSpPr>
        <p:spPr>
          <a:xfrm>
            <a:off x="1717477" y="4287619"/>
            <a:ext cx="487323" cy="48732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2" name="Text 10"/>
          <p:cNvSpPr/>
          <p:nvPr/>
        </p:nvSpPr>
        <p:spPr>
          <a:xfrm>
            <a:off x="1798677" y="4328160"/>
            <a:ext cx="324803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974646" y="5397698"/>
            <a:ext cx="1973104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Features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974646" y="5933718"/>
            <a:ext cx="197310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4622840" y="4531221"/>
            <a:ext cx="30480" cy="649724"/>
          </a:xfrm>
          <a:prstGeom prst="roundRect">
            <a:avLst>
              <a:gd name="adj" fmla="val 106594"/>
            </a:avLst>
          </a:prstGeom>
          <a:solidFill>
            <a:srgbClr val="D9D4C9"/>
          </a:solidFill>
          <a:ln/>
        </p:spPr>
      </p:sp>
      <p:sp>
        <p:nvSpPr>
          <p:cNvPr id="16" name="Shape 14"/>
          <p:cNvSpPr/>
          <p:nvPr/>
        </p:nvSpPr>
        <p:spPr>
          <a:xfrm>
            <a:off x="4394478" y="4287619"/>
            <a:ext cx="487323" cy="48732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7" name="Text 15"/>
          <p:cNvSpPr/>
          <p:nvPr/>
        </p:nvSpPr>
        <p:spPr>
          <a:xfrm>
            <a:off x="4475678" y="4328160"/>
            <a:ext cx="324803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3651647" y="5397698"/>
            <a:ext cx="1973104" cy="1299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Train/Test Split (80/20, stratified)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3651647" y="6827044"/>
            <a:ext cx="197310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299841" y="4531221"/>
            <a:ext cx="30480" cy="649724"/>
          </a:xfrm>
          <a:prstGeom prst="roundRect">
            <a:avLst>
              <a:gd name="adj" fmla="val 106594"/>
            </a:avLst>
          </a:prstGeom>
          <a:solidFill>
            <a:srgbClr val="D9D4C9"/>
          </a:solidFill>
          <a:ln/>
        </p:spPr>
      </p:sp>
      <p:sp>
        <p:nvSpPr>
          <p:cNvPr id="21" name="Shape 19"/>
          <p:cNvSpPr/>
          <p:nvPr/>
        </p:nvSpPr>
        <p:spPr>
          <a:xfrm>
            <a:off x="7071479" y="4287619"/>
            <a:ext cx="487323" cy="48732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22" name="Text 20"/>
          <p:cNvSpPr/>
          <p:nvPr/>
        </p:nvSpPr>
        <p:spPr>
          <a:xfrm>
            <a:off x="7152680" y="4328160"/>
            <a:ext cx="324803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50" dirty="0"/>
          </a:p>
        </p:txBody>
      </p:sp>
      <p:sp>
        <p:nvSpPr>
          <p:cNvPr id="23" name="Text 21"/>
          <p:cNvSpPr/>
          <p:nvPr/>
        </p:nvSpPr>
        <p:spPr>
          <a:xfrm>
            <a:off x="6328648" y="5397698"/>
            <a:ext cx="197310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 Training 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6328648" y="5804773"/>
            <a:ext cx="197310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├─ Logistic Regression 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6328648" y="6211848"/>
            <a:ext cx="197310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├─ Random Forest 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6328648" y="6618923"/>
            <a:ext cx="197310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└─ XGBoost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6328648" y="7025997"/>
            <a:ext cx="197310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28" name="Shape 26"/>
          <p:cNvSpPr/>
          <p:nvPr/>
        </p:nvSpPr>
        <p:spPr>
          <a:xfrm>
            <a:off x="9976842" y="4531221"/>
            <a:ext cx="30480" cy="649724"/>
          </a:xfrm>
          <a:prstGeom prst="roundRect">
            <a:avLst>
              <a:gd name="adj" fmla="val 106594"/>
            </a:avLst>
          </a:prstGeom>
          <a:solidFill>
            <a:srgbClr val="D9D4C9"/>
          </a:solidFill>
          <a:ln/>
        </p:spPr>
      </p:sp>
      <p:sp>
        <p:nvSpPr>
          <p:cNvPr id="29" name="Shape 27"/>
          <p:cNvSpPr/>
          <p:nvPr/>
        </p:nvSpPr>
        <p:spPr>
          <a:xfrm>
            <a:off x="9748480" y="4287619"/>
            <a:ext cx="487323" cy="48732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30" name="Text 28"/>
          <p:cNvSpPr/>
          <p:nvPr/>
        </p:nvSpPr>
        <p:spPr>
          <a:xfrm>
            <a:off x="9829681" y="4328160"/>
            <a:ext cx="324803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550" dirty="0"/>
          </a:p>
        </p:txBody>
      </p:sp>
      <p:sp>
        <p:nvSpPr>
          <p:cNvPr id="31" name="Text 29"/>
          <p:cNvSpPr/>
          <p:nvPr/>
        </p:nvSpPr>
        <p:spPr>
          <a:xfrm>
            <a:off x="9005649" y="5397698"/>
            <a:ext cx="1973104" cy="866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Predictions on Test Set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9005649" y="6393894"/>
            <a:ext cx="197310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33" name="Shape 31"/>
          <p:cNvSpPr/>
          <p:nvPr/>
        </p:nvSpPr>
        <p:spPr>
          <a:xfrm>
            <a:off x="12653843" y="4531221"/>
            <a:ext cx="30480" cy="649724"/>
          </a:xfrm>
          <a:prstGeom prst="roundRect">
            <a:avLst>
              <a:gd name="adj" fmla="val 106594"/>
            </a:avLst>
          </a:prstGeom>
          <a:solidFill>
            <a:srgbClr val="D9D4C9"/>
          </a:solidFill>
          <a:ln/>
        </p:spPr>
      </p:sp>
      <p:sp>
        <p:nvSpPr>
          <p:cNvPr id="34" name="Shape 32"/>
          <p:cNvSpPr/>
          <p:nvPr/>
        </p:nvSpPr>
        <p:spPr>
          <a:xfrm>
            <a:off x="12425482" y="4287619"/>
            <a:ext cx="487323" cy="48732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35" name="Text 33"/>
          <p:cNvSpPr/>
          <p:nvPr/>
        </p:nvSpPr>
        <p:spPr>
          <a:xfrm>
            <a:off x="12506682" y="4328160"/>
            <a:ext cx="324803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550" dirty="0"/>
          </a:p>
        </p:txBody>
      </p:sp>
      <p:sp>
        <p:nvSpPr>
          <p:cNvPr id="36" name="Text 34"/>
          <p:cNvSpPr/>
          <p:nvPr/>
        </p:nvSpPr>
        <p:spPr>
          <a:xfrm>
            <a:off x="11682651" y="5397698"/>
            <a:ext cx="1973104" cy="1732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Evaluation (Accuracy, Precision, Recall, F1, PR-AUC, ROC-AUC)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11682651" y="7259955"/>
            <a:ext cx="197310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5356"/>
            <a:ext cx="85982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Performance (Test Set)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44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439352"/>
            <a:ext cx="13042821" cy="3342322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44697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2590681"/>
            <a:ext cx="1170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660690" y="2590681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89108" y="2590681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Accuracy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917525" y="2590681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943" y="2590681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Recall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174361" y="2590681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802779" y="2590681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ROC-AUC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2431197" y="2590681"/>
            <a:ext cx="1170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PR-AUC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09729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3241000"/>
            <a:ext cx="1170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660690" y="3241000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XGBoost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3241000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0.906654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917525" y="3241000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0.000000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5943" y="3241000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0.000000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174361" y="3241000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0.000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0802779" y="3241000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0.821459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2431197" y="3241000"/>
            <a:ext cx="1170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0.526082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374761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28462" y="3891320"/>
            <a:ext cx="1170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2660690" y="3891320"/>
            <a:ext cx="11671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3891320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0.906654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5917525" y="3891320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0.000000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943" y="3891320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0.000000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9174361" y="3891320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0.000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10802779" y="3891320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0.873825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2431197" y="3891320"/>
            <a:ext cx="1170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0.493465</a:t>
            </a:r>
            <a:endParaRPr lang="en-US" sz="1750" dirty="0"/>
          </a:p>
        </p:txBody>
      </p:sp>
      <p:sp>
        <p:nvSpPr>
          <p:cNvPr id="32" name="Shape 30"/>
          <p:cNvSpPr/>
          <p:nvPr/>
        </p:nvSpPr>
        <p:spPr>
          <a:xfrm>
            <a:off x="801410" y="476083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028462" y="4904542"/>
            <a:ext cx="1170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2660690" y="4904542"/>
            <a:ext cx="11671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4289108" y="4904542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0.317930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5917525" y="4904542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0.009245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7545943" y="4904542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0.059406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9174361" y="4904542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0.016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0802779" y="4904542"/>
            <a:ext cx="1167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0.126381</a:t>
            </a: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12431197" y="4904542"/>
            <a:ext cx="1170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0.052222</a:t>
            </a:r>
            <a:endParaRPr lang="en-US" sz="1750" dirty="0"/>
          </a:p>
        </p:txBody>
      </p:sp>
      <p:sp>
        <p:nvSpPr>
          <p:cNvPr id="41" name="Text 39"/>
          <p:cNvSpPr/>
          <p:nvPr/>
        </p:nvSpPr>
        <p:spPr>
          <a:xfrm>
            <a:off x="793790" y="60368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XGBoost achieved the highest PR-AUC → best model</a:t>
            </a: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793790" y="64790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Random Forest performed moderately well</a:t>
            </a: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793790" y="69212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Logistic Regression had lowest recall &amp; PR-AUC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599242"/>
            <a:ext cx="9211389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Decoding Outcomes: Confusion Matrices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62714" y="1579959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 ensure a robust assessment, we used a suite of metrics critical for imbalanced datasets common in fraud detection.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714" y="2173843"/>
            <a:ext cx="13104971" cy="35719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2714" y="5990987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XGBoost → lowest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false negatives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(critical for fraud detection)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2714" y="6415921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Random Forest → balanced but slightly weaker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2714" y="6840855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Logistic Regression → highest error rates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2714" y="7434739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Confusion matrices provide a detailed breakdown of model predictions, helping us understand specific types of errors.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950" y="436007"/>
            <a:ext cx="7438073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Visualizing Performance: ROC and PR Curves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50" y="1248370"/>
            <a:ext cx="5762149" cy="47745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4950" y="6201251"/>
            <a:ext cx="198191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ROC Curves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4950" y="6607492"/>
            <a:ext cx="6566892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Illustrate the true positive rate against the false positive rate, demonstrating classifier effectiveness at all classification thresholds.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54950" y="7257574"/>
            <a:ext cx="656689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XGBoost shows the largest area under curve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54950" y="7566779"/>
            <a:ext cx="656689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All models &gt; 0.70 ROC-AUC → decent separation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177" y="1248370"/>
            <a:ext cx="5762149" cy="47745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16177" y="6201251"/>
            <a:ext cx="240482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Precision-Recall Curves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516177" y="6607492"/>
            <a:ext cx="6566892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Crucial for imbalanced datasets, highlighting the trade-off between precision and recall for different thresholds.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7516177" y="7257574"/>
            <a:ext cx="656689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XGBoost dominates the PR curve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516177" y="7566779"/>
            <a:ext cx="656689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Shows strongest balance of precision vs recall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516177" y="7875984"/>
            <a:ext cx="656689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Reinforces selection of XGBoost as final model</a:t>
            </a:r>
            <a:endParaRPr 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589478"/>
            <a:ext cx="7647861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Champion Model: XGBoost Leads the Way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1068705" y="2299454"/>
            <a:ext cx="7327225" cy="1603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XGBoost consistently delivered the highest performance across key metrics, making it our top recommendation for fraud detection.</a:t>
            </a:r>
            <a:endParaRPr lang="en-US" sz="2500" dirty="0"/>
          </a:p>
        </p:txBody>
      </p:sp>
      <p:sp>
        <p:nvSpPr>
          <p:cNvPr id="5" name="Shape 2"/>
          <p:cNvSpPr/>
          <p:nvPr/>
        </p:nvSpPr>
        <p:spPr>
          <a:xfrm>
            <a:off x="748070" y="1978819"/>
            <a:ext cx="30480" cy="2244328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6" name="Text 3"/>
          <p:cNvSpPr/>
          <p:nvPr/>
        </p:nvSpPr>
        <p:spPr>
          <a:xfrm>
            <a:off x="748070" y="4463534"/>
            <a:ext cx="7647861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With superior ROC-AUC and PR-AUC scores, XGBoost effectively balances precision and recall, crucial for minimizing both missed fraud and false accusations.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8070" y="5810012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Strengths: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48070" y="6464618"/>
            <a:ext cx="76478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 predictive accuracy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8070" y="6881336"/>
            <a:ext cx="76478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Robustness to complex data patterns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8070" y="7298055"/>
            <a:ext cx="76478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Efficient handling of large datasets</a:t>
            </a:r>
            <a:endParaRPr lang="en-US" sz="16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780" y="564713"/>
            <a:ext cx="5793224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Insights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780" y="1719977"/>
            <a:ext cx="3080861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1️⃣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Key Takeaways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8780" y="2310527"/>
            <a:ext cx="634591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Preparation: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8780" y="2710934"/>
            <a:ext cx="634591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Carefully split the dataset into </a:t>
            </a:r>
            <a:pPr algn="l" lvl="1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training and test sets (80/20)</a:t>
            </a:r>
            <a:pPr algn="l" lvl="1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with </a:t>
            </a:r>
            <a:pPr algn="l" lvl="1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stratification</a:t>
            </a:r>
            <a:pPr algn="l" lvl="1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to handle imbalanced fraud cases.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8780" y="3439954"/>
            <a:ext cx="634591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Modeling Approach: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8780" y="3840361"/>
            <a:ext cx="634591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Tested </a:t>
            </a:r>
            <a:pPr algn="l" lvl="1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Logistic Regression, Random Forest, and XGBoost</a:t>
            </a:r>
            <a:pPr algn="l" lvl="1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to compare performance.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8780" y="4569381"/>
            <a:ext cx="634591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Selected models based on their ability to handle rare events and provide interpretability.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8780" y="5298400"/>
            <a:ext cx="634591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Evaluation Strategy: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8780" y="5698808"/>
            <a:ext cx="634591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Focused on </a:t>
            </a:r>
            <a:pPr algn="l" lvl="1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Precision, Recall, F1-score, PR-AUC, and ROC-AUC</a:t>
            </a:r>
            <a:pPr algn="l" lvl="1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rather than accuracy because fraud cases are rare.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8780" y="6427827"/>
            <a:ext cx="634591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Ensured fair evaluation using stratified test sets.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3327" y="1719977"/>
            <a:ext cx="3903345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2️⃣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Insights from Results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573327" y="2310527"/>
            <a:ext cx="634591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Random Forest and XGBoost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performed better in detecting fraudulent cases compared to Logistic Regression.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73327" y="3039547"/>
            <a:ext cx="6345912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Trade-off: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High Recall often comes with lower Precision. Choosing the right threshold is important based on business needs.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73327" y="4097179"/>
            <a:ext cx="6345912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Importance of Features: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Certain features were more influential in predicting fraud (if you did feature importance analysis, mention top 2–3).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3327" y="5288399"/>
            <a:ext cx="3080861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3️⃣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Implications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7573327" y="5878949"/>
            <a:ext cx="6345912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Using machine learning for fraud detection can significantly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reduce financial losses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by identifying suspicious transactions early.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73327" y="6936581"/>
            <a:ext cx="634591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pipeline can be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scaled and updated with new data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for real-time detection.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622816"/>
            <a:ext cx="7909084" cy="882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Horizons: Enhancing Fraud Detection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17458" y="1769626"/>
            <a:ext cx="17633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7458" y="2046565"/>
            <a:ext cx="7909084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6" name="Text 3"/>
          <p:cNvSpPr/>
          <p:nvPr/>
        </p:nvSpPr>
        <p:spPr>
          <a:xfrm>
            <a:off x="617458" y="2180392"/>
            <a:ext cx="247697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Monitoring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7458" y="2561868"/>
            <a:ext cx="7909084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Implement streaming data processing for immediate fraud alerts.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7458" y="3152775"/>
            <a:ext cx="17633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7458" y="3429714"/>
            <a:ext cx="7909084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0" name="Text 7"/>
          <p:cNvSpPr/>
          <p:nvPr/>
        </p:nvSpPr>
        <p:spPr>
          <a:xfrm>
            <a:off x="617458" y="3563541"/>
            <a:ext cx="347626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Feature Engineering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7458" y="3945017"/>
            <a:ext cx="7909084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Explore network analysis and external data sources to enrich features.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7458" y="4535924"/>
            <a:ext cx="17633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7458" y="4812863"/>
            <a:ext cx="7909084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4" name="Text 11"/>
          <p:cNvSpPr/>
          <p:nvPr/>
        </p:nvSpPr>
        <p:spPr>
          <a:xfrm>
            <a:off x="617458" y="4946690"/>
            <a:ext cx="304990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Feedback Loop Integration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7458" y="5328166"/>
            <a:ext cx="7909084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Incorporate investigator feedback to continuously refine model performance.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7458" y="5919073"/>
            <a:ext cx="17633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7458" y="6196013"/>
            <a:ext cx="7909084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8" name="Text 15"/>
          <p:cNvSpPr/>
          <p:nvPr/>
        </p:nvSpPr>
        <p:spPr>
          <a:xfrm>
            <a:off x="617458" y="6329839"/>
            <a:ext cx="229754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Explainable AI (XAI)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7458" y="6711315"/>
            <a:ext cx="7909084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Develop tools to provide transparency into model decisions for better understanding and trust.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17458" y="7324368"/>
            <a:ext cx="7909084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4491" y="288143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6F0E4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4479846" y="4639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F7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Any Questions?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945" y="588526"/>
            <a:ext cx="7666911" cy="1055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Cost of Deception: Why Fraud Detection Matters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24945" y="1960126"/>
            <a:ext cx="3727966" cy="3072527"/>
          </a:xfrm>
          <a:prstGeom prst="roundRect">
            <a:avLst>
              <a:gd name="adj" fmla="val 1030"/>
            </a:avLst>
          </a:prstGeom>
          <a:solidFill>
            <a:srgbClr val="F3EEE3"/>
          </a:solidFill>
          <a:ln/>
        </p:spPr>
      </p:sp>
      <p:sp>
        <p:nvSpPr>
          <p:cNvPr id="5" name="Shape 2"/>
          <p:cNvSpPr/>
          <p:nvPr/>
        </p:nvSpPr>
        <p:spPr>
          <a:xfrm>
            <a:off x="6435923" y="2171105"/>
            <a:ext cx="633055" cy="633055"/>
          </a:xfrm>
          <a:prstGeom prst="roundRect">
            <a:avLst>
              <a:gd name="adj" fmla="val 14442798"/>
            </a:avLst>
          </a:prstGeom>
          <a:solidFill>
            <a:srgbClr val="325F7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9993" y="2345174"/>
            <a:ext cx="284798" cy="2847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5923" y="3015139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Financial Impact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35923" y="3471505"/>
            <a:ext cx="330600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Healthcare fraud costs billions annually, driving up premiums and straining public funds.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3889" y="1960126"/>
            <a:ext cx="3727966" cy="3072527"/>
          </a:xfrm>
          <a:prstGeom prst="roundRect">
            <a:avLst>
              <a:gd name="adj" fmla="val 1030"/>
            </a:avLst>
          </a:prstGeom>
          <a:solidFill>
            <a:srgbClr val="F3EEE3"/>
          </a:solidFill>
          <a:ln/>
        </p:spPr>
      </p:sp>
      <p:sp>
        <p:nvSpPr>
          <p:cNvPr id="10" name="Shape 6"/>
          <p:cNvSpPr/>
          <p:nvPr/>
        </p:nvSpPr>
        <p:spPr>
          <a:xfrm>
            <a:off x="10374868" y="2171105"/>
            <a:ext cx="633055" cy="633055"/>
          </a:xfrm>
          <a:prstGeom prst="roundRect">
            <a:avLst>
              <a:gd name="adj" fmla="val 14442798"/>
            </a:avLst>
          </a:prstGeom>
          <a:solidFill>
            <a:srgbClr val="325F7B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8937" y="2345174"/>
            <a:ext cx="284798" cy="2847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4868" y="3015139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Patient Safety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0374868" y="3471505"/>
            <a:ext cx="3306008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Fraudulent practices can compromise patient care, leading to unnecessary procedures or incorrect diagnoses.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24945" y="5243632"/>
            <a:ext cx="7666911" cy="2397442"/>
          </a:xfrm>
          <a:prstGeom prst="roundRect">
            <a:avLst>
              <a:gd name="adj" fmla="val 1320"/>
            </a:avLst>
          </a:prstGeom>
          <a:solidFill>
            <a:srgbClr val="F3EEE3"/>
          </a:solidFill>
          <a:ln/>
        </p:spPr>
      </p:sp>
      <p:sp>
        <p:nvSpPr>
          <p:cNvPr id="15" name="Shape 10"/>
          <p:cNvSpPr/>
          <p:nvPr/>
        </p:nvSpPr>
        <p:spPr>
          <a:xfrm>
            <a:off x="6435923" y="5454610"/>
            <a:ext cx="633055" cy="633055"/>
          </a:xfrm>
          <a:prstGeom prst="roundRect">
            <a:avLst>
              <a:gd name="adj" fmla="val 14442798"/>
            </a:avLst>
          </a:prstGeom>
          <a:solidFill>
            <a:srgbClr val="325F7B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9993" y="5628680"/>
            <a:ext cx="284798" cy="28479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35923" y="6298644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Erosion of Trust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6435923" y="6755011"/>
            <a:ext cx="7244953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Maintaining integrity in the healthcare system is crucial for public confidence.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4676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Build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data-driven fraud detection pipeline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Combine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multi-table Medicare data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into provider-level records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Handle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severe class imbalance (~10% fraud)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Train and compare multiple ML models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Deliver meaningful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insights for real Medicare investigators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3497" y="463153"/>
            <a:ext cx="7969806" cy="1048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Preprocessing: Preparing for Analysis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73497" y="1762958"/>
            <a:ext cx="7969806" cy="1293376"/>
          </a:xfrm>
          <a:prstGeom prst="roundRect">
            <a:avLst>
              <a:gd name="adj" fmla="val 1945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241137" y="1930598"/>
            <a:ext cx="240315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 Analysis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41137" y="2293263"/>
            <a:ext cx="763452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Identified columns with missing values.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241137" y="2620328"/>
            <a:ext cx="763452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Developed imputation strategy based on data characteristics.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073497" y="3223974"/>
            <a:ext cx="7969806" cy="1620441"/>
          </a:xfrm>
          <a:prstGeom prst="roundRect">
            <a:avLst>
              <a:gd name="adj" fmla="val 1553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6241137" y="3391614"/>
            <a:ext cx="248864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Type Conversions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41137" y="3754279"/>
            <a:ext cx="763452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Converted object columns to datetime for temporal analysis.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241137" y="4081343"/>
            <a:ext cx="763452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Transformed columns to numeric or nominal types as appropriate.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241137" y="4408408"/>
            <a:ext cx="763452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Preserved crucial information by avoiding complete removal.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073497" y="5012055"/>
            <a:ext cx="7969806" cy="1293376"/>
          </a:xfrm>
          <a:prstGeom prst="roundRect">
            <a:avLst>
              <a:gd name="adj" fmla="val 1945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6241137" y="5179695"/>
            <a:ext cx="222003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Imputation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241137" y="5542359"/>
            <a:ext cx="763452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Imputed missing values with 0 for key columns like "DeductibleAmtPaid".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241137" y="5869424"/>
            <a:ext cx="763452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Maintained data integrity while effectively handling gaps.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073497" y="6473071"/>
            <a:ext cx="7969806" cy="1293376"/>
          </a:xfrm>
          <a:prstGeom prst="roundRect">
            <a:avLst>
              <a:gd name="adj" fmla="val 1945"/>
            </a:avLst>
          </a:prstGeom>
          <a:solidFill>
            <a:srgbClr val="F3EEE3"/>
          </a:solidFill>
          <a:ln/>
        </p:spPr>
      </p:sp>
      <p:sp>
        <p:nvSpPr>
          <p:cNvPr id="18" name="Text 15"/>
          <p:cNvSpPr/>
          <p:nvPr/>
        </p:nvSpPr>
        <p:spPr>
          <a:xfrm>
            <a:off x="6241137" y="6640711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Outcome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6241137" y="7003375"/>
            <a:ext cx="763452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is now ready for feature engineering and modeling.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6241137" y="7330440"/>
            <a:ext cx="763452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Achieved a balanced approach between data completeness and information preservation.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778" y="549354"/>
            <a:ext cx="8084106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 (Continued)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778" y="1672233"/>
            <a:ext cx="338423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Encoding &amp; Cleaning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98778" y="2183725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"PotentialFraud" column converted from yes/no to 0/1 for analysis.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8778" y="2572941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Missing and duplicate values were systematically removed.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8778" y="2962156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prepared for the subsequent aggregation stage.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6303" y="1672233"/>
            <a:ext cx="268247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Aggregation Strategy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6303" y="2183725"/>
            <a:ext cx="637293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Complex financial and procedural claim information was summarized.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6303" y="2892385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Claim duration (in days) was calculated for each record.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6303" y="3281601"/>
            <a:ext cx="637293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grouped by provider and potential fraud status for granular insight.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6303" y="3990261"/>
            <a:ext cx="637293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Unique diagnosis and procedure codes were calculated to capture breadth of services.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698778" y="5123021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Results Section: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698778" y="5634514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Final aggregated dataset comprises 9,860 rows.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98778" y="6023729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dataset now contains 11 columns in total.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98778" y="6412944"/>
            <a:ext cx="637293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identifiers for exploration phase: "Provider" and "Potential Fraud".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6303" y="5103138"/>
            <a:ext cx="637293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4798" y="5647134"/>
            <a:ext cx="1264444" cy="126444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698778" y="7360682"/>
            <a:ext cx="1323284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403" y="590907"/>
            <a:ext cx="7641193" cy="1073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at a Glance: Fueling Our Analysis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751403" y="2308265"/>
            <a:ext cx="7641193" cy="1932742"/>
          </a:xfrm>
          <a:prstGeom prst="roundRect">
            <a:avLst>
              <a:gd name="adj" fmla="val 7570"/>
            </a:avLst>
          </a:prstGeom>
          <a:solidFill>
            <a:srgbClr val="FFFCF5"/>
          </a:solidFill>
          <a:ln/>
        </p:spPr>
      </p:sp>
      <p:sp>
        <p:nvSpPr>
          <p:cNvPr id="5" name="Shape 2"/>
          <p:cNvSpPr/>
          <p:nvPr/>
        </p:nvSpPr>
        <p:spPr>
          <a:xfrm>
            <a:off x="751403" y="2277785"/>
            <a:ext cx="7641193" cy="121920"/>
          </a:xfrm>
          <a:prstGeom prst="roundRect">
            <a:avLst>
              <a:gd name="adj" fmla="val 26415"/>
            </a:avLst>
          </a:prstGeom>
          <a:solidFill>
            <a:srgbClr val="325F7B"/>
          </a:solidFill>
          <a:ln/>
        </p:spPr>
      </p:sp>
      <p:sp>
        <p:nvSpPr>
          <p:cNvPr id="6" name="Shape 3"/>
          <p:cNvSpPr/>
          <p:nvPr/>
        </p:nvSpPr>
        <p:spPr>
          <a:xfrm>
            <a:off x="4249995" y="1986320"/>
            <a:ext cx="644009" cy="644009"/>
          </a:xfrm>
          <a:prstGeom prst="roundRect">
            <a:avLst>
              <a:gd name="adj" fmla="val 141986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4443234" y="2147292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96553" y="2844998"/>
            <a:ext cx="328433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Provider-Level Features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96553" y="3309104"/>
            <a:ext cx="715089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provider_model_ready_unscaled.csv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: Contains preprocessed features for each provider, ready for model training.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1403" y="4777621"/>
            <a:ext cx="7641193" cy="1932742"/>
          </a:xfrm>
          <a:prstGeom prst="roundRect">
            <a:avLst>
              <a:gd name="adj" fmla="val 7570"/>
            </a:avLst>
          </a:prstGeom>
          <a:solidFill>
            <a:srgbClr val="FFFCF5"/>
          </a:solidFill>
          <a:ln/>
        </p:spPr>
      </p:sp>
      <p:sp>
        <p:nvSpPr>
          <p:cNvPr id="11" name="Shape 8"/>
          <p:cNvSpPr/>
          <p:nvPr/>
        </p:nvSpPr>
        <p:spPr>
          <a:xfrm>
            <a:off x="751403" y="4747141"/>
            <a:ext cx="7641193" cy="121920"/>
          </a:xfrm>
          <a:prstGeom prst="roundRect">
            <a:avLst>
              <a:gd name="adj" fmla="val 26415"/>
            </a:avLst>
          </a:prstGeom>
          <a:solidFill>
            <a:srgbClr val="325F7B"/>
          </a:solidFill>
          <a:ln/>
        </p:spPr>
      </p:sp>
      <p:sp>
        <p:nvSpPr>
          <p:cNvPr id="12" name="Shape 9"/>
          <p:cNvSpPr/>
          <p:nvPr/>
        </p:nvSpPr>
        <p:spPr>
          <a:xfrm>
            <a:off x="4249995" y="4455676"/>
            <a:ext cx="644009" cy="644009"/>
          </a:xfrm>
          <a:prstGeom prst="roundRect">
            <a:avLst>
              <a:gd name="adj" fmla="val 141986"/>
            </a:avLst>
          </a:prstGeom>
          <a:solidFill>
            <a:srgbClr val="325F7B"/>
          </a:solidFill>
          <a:ln/>
        </p:spPr>
      </p:sp>
      <p:sp>
        <p:nvSpPr>
          <p:cNvPr id="13" name="Text 10"/>
          <p:cNvSpPr/>
          <p:nvPr/>
        </p:nvSpPr>
        <p:spPr>
          <a:xfrm>
            <a:off x="4443234" y="4616648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996553" y="5314355"/>
            <a:ext cx="329398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Aggregated Claims Data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96553" y="5778460"/>
            <a:ext cx="715089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provider_aggregated_data.csv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: Comprehensive dataset with summarized claims and beneficiary information.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1403" y="6951821"/>
            <a:ext cx="764119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These datasets serve as the foundation for identifying suspicious patterns and potential fraudulent activities.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9316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Datasets &amp;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We combined information from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 datasets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: Beneficiary, Inpatient, Outpatient, and Provider Labels.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Datasets connect through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BeneID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(patients)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Provider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(hospitals/clinics).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fields include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claim dates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reimbursed amounts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deductibles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diagnosis/procedure codes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he final label,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PotentialFraud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 is mapped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 (No Fraud)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 (Fraud)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for modeling.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741402"/>
            <a:ext cx="10608826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Cleaning &amp; Structuring the Claims Data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2711" y="1897975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Standardized all claim dates and monetary fields for consistency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2711" y="2306241"/>
            <a:ext cx="63271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Addressed missing values: filled deductible gaps with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and removed claims with invalid date ranges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2711" y="3049548"/>
            <a:ext cx="63271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Combined inpatient &amp; outpatient data, then aggregated per provider to compute: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2711" y="3907988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-Total reimbursement amounts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32711" y="4431387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-Number of claims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32711" y="4954786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-Unique diagnoses &amp; procedures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32711" y="5478185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-Average claim duration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2711" y="6001583"/>
            <a:ext cx="63271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Engineered additional features such as claims per beneficiary, claim-to-deductible ratios, and claims per day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2711" y="6744891"/>
            <a:ext cx="63271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Applied log transforms to fix heavy right-skew in financial variables and stabilize variance for modeling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8209" y="1945124"/>
            <a:ext cx="6327100" cy="421493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78209" y="6395561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5790"/>
            <a:ext cx="1007054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24E7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Fraud Distribution &amp; Metric Choice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1049" y="1822847"/>
            <a:ext cx="627542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Fraudulent providers represent only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~10–13%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of the dataset.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1049" y="2604730"/>
            <a:ext cx="6275427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This imbalance makes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accuracy misleading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 since predicting “non-fraud” yields ~90% accuracy while detecting no fraud at all.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1049" y="3739039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 correctly evaluate fraud detection, we prioritize: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1049" y="4289703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 -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Precision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– correctness of fraud predictions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1049" y="4840367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 -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Recall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– how many actual frauds we catch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1049" y="5391031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 -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F1-score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– balance between precision &amp; recall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1049" y="5941695"/>
            <a:ext cx="627542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           -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PR-AUC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– best metric for highly imbalanced classification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1049" y="6844784"/>
            <a:ext cx="627542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These metrics focus on the model’s ability to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identify true fraud cases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rather than overall accuracy.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91544" y="1822847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91544" y="2373511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1544" y="2973705"/>
            <a:ext cx="6275427" cy="28355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2025-12-03T21:35:17Z</dcterms:created>
  <dcterms:modified xsi:type="dcterms:W3CDTF">2025-12-03T21:35:17Z</dcterms:modified>
</cp:coreProperties>
</file>